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73" r:id="rId2"/>
    <p:sldId id="715" r:id="rId3"/>
    <p:sldId id="827" r:id="rId4"/>
    <p:sldId id="413" r:id="rId5"/>
    <p:sldId id="830" r:id="rId6"/>
    <p:sldId id="831" r:id="rId7"/>
    <p:sldId id="866" r:id="rId8"/>
    <p:sldId id="828" r:id="rId9"/>
    <p:sldId id="825" r:id="rId10"/>
    <p:sldId id="846" r:id="rId11"/>
    <p:sldId id="848" r:id="rId12"/>
    <p:sldId id="714" r:id="rId13"/>
    <p:sldId id="672" r:id="rId14"/>
    <p:sldId id="818" r:id="rId15"/>
    <p:sldId id="853" r:id="rId16"/>
    <p:sldId id="857" r:id="rId17"/>
    <p:sldId id="819" r:id="rId18"/>
    <p:sldId id="671" r:id="rId19"/>
    <p:sldId id="850" r:id="rId20"/>
    <p:sldId id="670" r:id="rId21"/>
    <p:sldId id="824" r:id="rId22"/>
    <p:sldId id="851" r:id="rId23"/>
    <p:sldId id="852" r:id="rId24"/>
    <p:sldId id="682" r:id="rId25"/>
    <p:sldId id="864" r:id="rId26"/>
    <p:sldId id="822" r:id="rId27"/>
    <p:sldId id="858" r:id="rId28"/>
    <p:sldId id="861" r:id="rId29"/>
    <p:sldId id="862" r:id="rId30"/>
    <p:sldId id="823" r:id="rId31"/>
    <p:sldId id="863" r:id="rId32"/>
    <p:sldId id="865" r:id="rId33"/>
    <p:sldId id="683" r:id="rId34"/>
    <p:sldId id="817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RE India" initials="RI" lastIdx="1" clrIdx="0">
    <p:extLst>
      <p:ext uri="{19B8F6BF-5375-455C-9EA6-DF929625EA0E}">
        <p15:presenceInfo xmlns:p15="http://schemas.microsoft.com/office/powerpoint/2012/main" userId="RARE Ind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BE1"/>
    <a:srgbClr val="322F37"/>
    <a:srgbClr val="E8D5CE"/>
    <a:srgbClr val="5A372A"/>
    <a:srgbClr val="DBDEE3"/>
    <a:srgbClr val="B6A9A0"/>
    <a:srgbClr val="BDE0F5"/>
    <a:srgbClr val="A6E8F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8" autoAdjust="0"/>
    <p:restoredTop sz="93740" autoAdjust="0"/>
  </p:normalViewPr>
  <p:slideViewPr>
    <p:cSldViewPr snapToGrid="0">
      <p:cViewPr varScale="1">
        <p:scale>
          <a:sx n="80" d="100"/>
          <a:sy n="80" d="100"/>
        </p:scale>
        <p:origin x="62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1" d="100"/>
        <a:sy n="101" d="100"/>
      </p:scale>
      <p:origin x="0" y="-12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E58EA-2A3C-4A72-B167-8C81DF80C655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F8A86-77B8-4945-B1EE-34BF1D30C97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476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D7D5-91ED-1E47-B8F5-4C4B0C475D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6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D7D5-91ED-1E47-B8F5-4C4B0C475D8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0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F8A86-77B8-4945-B1EE-34BF1D30C974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123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F8A86-77B8-4945-B1EE-34BF1D30C974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276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F8A86-77B8-4945-B1EE-34BF1D30C974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641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F8A86-77B8-4945-B1EE-34BF1D30C974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589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428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089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42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765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59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266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778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187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515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696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288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55CFC8-AFAB-48AA-8D3D-E846146504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3460C-955F-4B50-A3EE-F0B3F4F3B3D3}" type="datetimeFigureOut">
              <a:rPr lang="en-IN" smtClean="0"/>
              <a:t>30-07-2019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2C518-68C6-4C82-89AE-1D319CDBB8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429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mathrafort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456A2B5-1049-4905-9F3D-4DF67617C746}"/>
              </a:ext>
            </a:extLst>
          </p:cNvPr>
          <p:cNvSpPr txBox="1">
            <a:spLocks/>
          </p:cNvSpPr>
          <p:nvPr/>
        </p:nvSpPr>
        <p:spPr>
          <a:xfrm>
            <a:off x="1870411" y="2993170"/>
            <a:ext cx="5403178" cy="2627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5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RAMATHRA FORT </a:t>
            </a:r>
            <a:endParaRPr lang="en-I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P.O. </a:t>
            </a:r>
            <a:r>
              <a:rPr lang="en-I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Sapotra</a:t>
            </a: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, District </a:t>
            </a:r>
            <a:r>
              <a:rPr lang="en-I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Karauli</a:t>
            </a: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Rajasthan, India</a:t>
            </a:r>
          </a:p>
          <a:p>
            <a:pPr marL="0" indent="0" algn="ctr">
              <a:buNone/>
            </a:pPr>
            <a:r>
              <a:rPr lang="en-IN" sz="2400" dirty="0">
                <a:hlinkClick r:id="rId3"/>
              </a:rPr>
              <a:t>www.ramathrafort.com</a:t>
            </a:r>
            <a:r>
              <a:rPr lang="en-IN" dirty="0"/>
              <a:t> </a:t>
            </a:r>
            <a:endParaRPr lang="en-I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2883CD-D93C-4DF5-B916-36DB2C6D0F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100" y="651609"/>
            <a:ext cx="3731777" cy="189933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FA07CB85-7023-4682-B21C-F396B40B27D7}"/>
              </a:ext>
            </a:extLst>
          </p:cNvPr>
          <p:cNvSpPr txBox="1">
            <a:spLocks/>
          </p:cNvSpPr>
          <p:nvPr/>
        </p:nvSpPr>
        <p:spPr>
          <a:xfrm>
            <a:off x="-1" y="5485279"/>
            <a:ext cx="2792732" cy="721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7935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05B6EA-8C9B-42AD-A715-BFC1157FC7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F3D394-380E-48DF-ADFE-8BC0DA7B2744}"/>
              </a:ext>
            </a:extLst>
          </p:cNvPr>
          <p:cNvGrpSpPr/>
          <p:nvPr/>
        </p:nvGrpSpPr>
        <p:grpSpPr>
          <a:xfrm>
            <a:off x="7029193" y="180975"/>
            <a:ext cx="1924050" cy="1077219"/>
            <a:chOff x="57150" y="95250"/>
            <a:chExt cx="1924050" cy="10772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C67949-8D51-4A82-B562-CECDF391C6CD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282312-7471-4126-8604-AB3B95EA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527" y="95250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05B6EA-8C9B-42AD-A715-BFC1157FC7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F3D394-380E-48DF-ADFE-8BC0DA7B2744}"/>
              </a:ext>
            </a:extLst>
          </p:cNvPr>
          <p:cNvGrpSpPr/>
          <p:nvPr/>
        </p:nvGrpSpPr>
        <p:grpSpPr>
          <a:xfrm>
            <a:off x="167331" y="231172"/>
            <a:ext cx="1962150" cy="1077220"/>
            <a:chOff x="19050" y="95248"/>
            <a:chExt cx="1962150" cy="10772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C67949-8D51-4A82-B562-CECDF391C6CD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282312-7471-4126-8604-AB3B95EA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1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C8E31-06F3-41AF-A812-DEDF8E2240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0"/>
            <a:ext cx="9144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298FB10-CDDD-43DF-8667-F9CCB9401FBE}"/>
              </a:ext>
            </a:extLst>
          </p:cNvPr>
          <p:cNvGrpSpPr/>
          <p:nvPr/>
        </p:nvGrpSpPr>
        <p:grpSpPr>
          <a:xfrm>
            <a:off x="192044" y="292956"/>
            <a:ext cx="1962150" cy="1077220"/>
            <a:chOff x="19050" y="95248"/>
            <a:chExt cx="1962150" cy="10772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9BC0A1-F84D-42B9-9D09-907606D31F13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135912-D39F-408B-B32E-867B0E52F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59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26E34F9C-855C-411A-BB34-BF4BCAFFE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7" y="0"/>
            <a:ext cx="9144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050CE3-0E82-49FC-9275-E7585C508657}"/>
              </a:ext>
            </a:extLst>
          </p:cNvPr>
          <p:cNvGrpSpPr/>
          <p:nvPr/>
        </p:nvGrpSpPr>
        <p:grpSpPr>
          <a:xfrm>
            <a:off x="217788" y="243531"/>
            <a:ext cx="1924050" cy="1077219"/>
            <a:chOff x="57150" y="95250"/>
            <a:chExt cx="1924050" cy="10772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BFE3AC-0852-4756-9655-43FE867227AD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FDDD9C-E2E4-4854-9592-A2A94CE45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50" y="95250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4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404D5-8F54-408E-8B3E-6D928F12C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60" y="0"/>
            <a:ext cx="9153561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31CC19-3119-4E74-9EBA-B1821BFA2CF7}"/>
              </a:ext>
            </a:extLst>
          </p:cNvPr>
          <p:cNvGrpSpPr/>
          <p:nvPr/>
        </p:nvGrpSpPr>
        <p:grpSpPr>
          <a:xfrm>
            <a:off x="217788" y="243531"/>
            <a:ext cx="1924050" cy="1077219"/>
            <a:chOff x="57150" y="95250"/>
            <a:chExt cx="1924050" cy="10772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915CFC-9627-471E-AD48-8B93BD1AFB2A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BFA4D9-551D-47F4-8254-68A307D70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50" y="95250"/>
              <a:ext cx="1876673" cy="1077219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E0BDFF2-EEBB-4C68-9848-D1896D194052}"/>
              </a:ext>
            </a:extLst>
          </p:cNvPr>
          <p:cNvSpPr/>
          <p:nvPr/>
        </p:nvSpPr>
        <p:spPr>
          <a:xfrm>
            <a:off x="5289454" y="5819758"/>
            <a:ext cx="368082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schemeClr val="bg1"/>
                </a:solidFill>
                <a:latin typeface="Avenir-Medium" panose="02000603020000020003" pitchFamily="2" charset="0"/>
                <a:cs typeface="Arial" panose="020B0604020202020204" pitchFamily="34" charset="0"/>
              </a:rPr>
              <a:t>Luxury Tent</a:t>
            </a:r>
            <a:endParaRPr lang="en-US" sz="2400" dirty="0">
              <a:latin typeface="Avenir-Medium" panose="020006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3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404D5-8F54-408E-8B3E-6D928F12C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60" y="0"/>
            <a:ext cx="9153561" cy="68579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31CC19-3119-4E74-9EBA-B1821BFA2CF7}"/>
              </a:ext>
            </a:extLst>
          </p:cNvPr>
          <p:cNvGrpSpPr/>
          <p:nvPr/>
        </p:nvGrpSpPr>
        <p:grpSpPr>
          <a:xfrm>
            <a:off x="205431" y="206461"/>
            <a:ext cx="1924050" cy="1077219"/>
            <a:chOff x="57150" y="95250"/>
            <a:chExt cx="1924050" cy="10772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915CFC-9627-471E-AD48-8B93BD1AFB2A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BFA4D9-551D-47F4-8254-68A307D70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50" y="95250"/>
              <a:ext cx="1876673" cy="1077219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E0BDFF2-EEBB-4C68-9848-D1896D194052}"/>
              </a:ext>
            </a:extLst>
          </p:cNvPr>
          <p:cNvSpPr/>
          <p:nvPr/>
        </p:nvSpPr>
        <p:spPr>
          <a:xfrm>
            <a:off x="4349578" y="5819758"/>
            <a:ext cx="46207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schemeClr val="bg1"/>
                </a:solidFill>
                <a:latin typeface="Avenir-Medium" panose="02000603020000020003" pitchFamily="2" charset="0"/>
                <a:cs typeface="Arial" panose="020B0604020202020204" pitchFamily="34" charset="0"/>
              </a:rPr>
              <a:t>Luxury Tent </a:t>
            </a:r>
            <a:r>
              <a:rPr lang="en-US" sz="2400" dirty="0" err="1">
                <a:solidFill>
                  <a:schemeClr val="bg1"/>
                </a:solidFill>
                <a:latin typeface="Avenir-Medium" panose="02000603020000020003" pitchFamily="2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Avenir-Medium" panose="02000603020000020003" pitchFamily="2" charset="0"/>
                <a:cs typeface="Arial" panose="020B0604020202020204" pitchFamily="34" charset="0"/>
              </a:rPr>
              <a:t>-suite Bathroom</a:t>
            </a:r>
            <a:endParaRPr lang="en-US" sz="2400" dirty="0">
              <a:latin typeface="Avenir-Medium" panose="020006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C6EBD0-EDDD-4AA4-B654-740E84884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7180"/>
            <a:ext cx="9144000" cy="74523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2C803F-FB11-452F-A16C-CF1A310DF81B}"/>
              </a:ext>
            </a:extLst>
          </p:cNvPr>
          <p:cNvGrpSpPr/>
          <p:nvPr/>
        </p:nvGrpSpPr>
        <p:grpSpPr>
          <a:xfrm>
            <a:off x="205431" y="132320"/>
            <a:ext cx="1924050" cy="1077219"/>
            <a:chOff x="57150" y="95249"/>
            <a:chExt cx="1924050" cy="10772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13C100-7476-48CD-A0D7-2BC52838FB03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7D138F-F875-41CD-A52F-E2F9BAFA2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527" y="95249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31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E5081-23CE-453A-84B9-F7A175855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9585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80177A-FB9B-41D9-8037-BAD45E346B58}"/>
              </a:ext>
            </a:extLst>
          </p:cNvPr>
          <p:cNvGrpSpPr/>
          <p:nvPr/>
        </p:nvGrpSpPr>
        <p:grpSpPr>
          <a:xfrm>
            <a:off x="217788" y="243531"/>
            <a:ext cx="1924050" cy="1077219"/>
            <a:chOff x="57150" y="95250"/>
            <a:chExt cx="1924050" cy="10772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7ECC0C-5652-4107-84AB-9F03119BC5CB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F5EE7F-F9F0-4AB6-B751-D656C0CC2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50" y="95250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2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stone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A8C6EBD0-EDDD-4AA4-B654-740E848849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8E42E3-AB5D-41B2-AFFB-648B1814D53C}"/>
              </a:ext>
            </a:extLst>
          </p:cNvPr>
          <p:cNvGrpSpPr/>
          <p:nvPr/>
        </p:nvGrpSpPr>
        <p:grpSpPr>
          <a:xfrm>
            <a:off x="217788" y="243531"/>
            <a:ext cx="1924050" cy="1077219"/>
            <a:chOff x="57150" y="95250"/>
            <a:chExt cx="1924050" cy="10772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2F49DB-CF98-4ED5-8F67-A2930B332057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7843E8-F730-4A35-B996-02967EF63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50" y="95250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047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C6EBD0-EDDD-4AA4-B654-740E84884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2C803F-FB11-452F-A16C-CF1A310DF81B}"/>
              </a:ext>
            </a:extLst>
          </p:cNvPr>
          <p:cNvGrpSpPr/>
          <p:nvPr/>
        </p:nvGrpSpPr>
        <p:grpSpPr>
          <a:xfrm>
            <a:off x="7041550" y="5628245"/>
            <a:ext cx="1924050" cy="1077219"/>
            <a:chOff x="57150" y="95250"/>
            <a:chExt cx="1924050" cy="10772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13C100-7476-48CD-A0D7-2BC52838FB03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7D138F-F875-41CD-A52F-E2F9BAFA2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50" y="95250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77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165EBC-E2DA-5F4C-9392-3A7A923DF1E7}"/>
              </a:ext>
            </a:extLst>
          </p:cNvPr>
          <p:cNvSpPr txBox="1"/>
          <p:nvPr/>
        </p:nvSpPr>
        <p:spPr>
          <a:xfrm>
            <a:off x="352536" y="271600"/>
            <a:ext cx="8407529" cy="5847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DEE9CA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a typeface="Calibri" charset="0"/>
                <a:cs typeface="Calibri" charset="0"/>
              </a:rPr>
              <a:t>The Golden Triangle with a ‘RARE’ twist !  </a:t>
            </a:r>
            <a:endParaRPr lang="en-US" sz="3200" b="1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9830E96-181C-498D-8CBE-268301166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7" y="827507"/>
            <a:ext cx="9144000" cy="676602"/>
          </a:xfrm>
          <a:solidFill>
            <a:srgbClr val="E6F0DD">
              <a:alpha val="56078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1600" dirty="0">
                <a:solidFill>
                  <a:srgbClr val="C00000"/>
                </a:solidFill>
                <a:cs typeface="Calibri" charset="0"/>
              </a:rPr>
              <a:t>Delhi -&gt; Agra -&gt; </a:t>
            </a:r>
            <a:r>
              <a:rPr lang="en-IN" sz="1600" dirty="0" err="1">
                <a:solidFill>
                  <a:srgbClr val="C00000"/>
                </a:solidFill>
                <a:cs typeface="Calibri" charset="0"/>
              </a:rPr>
              <a:t>Ramathra</a:t>
            </a:r>
            <a:r>
              <a:rPr lang="en-IN" sz="1600" dirty="0">
                <a:solidFill>
                  <a:srgbClr val="C00000"/>
                </a:solidFill>
                <a:cs typeface="Calibri" charset="0"/>
              </a:rPr>
              <a:t> Fort -&gt; Jaipur -&gt; Delhi</a:t>
            </a:r>
          </a:p>
          <a:p>
            <a:pPr marL="0" indent="0">
              <a:buNone/>
            </a:pPr>
            <a:r>
              <a:rPr lang="en-IN" sz="1600" dirty="0">
                <a:cs typeface="Arial" panose="020B0604020202020204" pitchFamily="34" charset="0"/>
              </a:rPr>
              <a:t>Delhi – Agra (220 Kms / 4h) </a:t>
            </a:r>
            <a:r>
              <a:rPr lang="en-IN" sz="1600" b="1" dirty="0">
                <a:cs typeface="Arial" panose="020B0604020202020204" pitchFamily="34" charset="0"/>
              </a:rPr>
              <a:t>– </a:t>
            </a:r>
            <a:r>
              <a:rPr lang="en-IN" sz="1600" b="1" dirty="0" err="1">
                <a:cs typeface="Arial" panose="020B0604020202020204" pitchFamily="34" charset="0"/>
              </a:rPr>
              <a:t>Ramathra</a:t>
            </a:r>
            <a:r>
              <a:rPr lang="en-IN" sz="1600" b="1" dirty="0">
                <a:cs typeface="Arial" panose="020B0604020202020204" pitchFamily="34" charset="0"/>
              </a:rPr>
              <a:t> Fort (205 Kms / 5 h) – </a:t>
            </a:r>
            <a:r>
              <a:rPr lang="en-IN" sz="1600" dirty="0">
                <a:cs typeface="Arial" panose="020B0604020202020204" pitchFamily="34" charset="0"/>
              </a:rPr>
              <a:t>Jaipur (167 Kms / 4h) – Delhi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950A44-A5CA-4F4B-B84D-A35A5D531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936" y="1504109"/>
            <a:ext cx="5360731" cy="5232466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040C913C-7DEB-418E-B3E9-8127AB6BE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0977" y="5353891"/>
            <a:ext cx="565608" cy="5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0128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ed in a room&#10;&#10;Description automatically generated">
            <a:extLst>
              <a:ext uri="{FF2B5EF4-FFF2-40B4-BE49-F238E27FC236}">
                <a16:creationId xmlns:a16="http://schemas.microsoft.com/office/drawing/2014/main" id="{67F2774B-00E0-454E-A413-17F6AD14EEE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15" y="0"/>
            <a:ext cx="9151259" cy="685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31CC19-3119-4E74-9EBA-B1821BFA2CF7}"/>
              </a:ext>
            </a:extLst>
          </p:cNvPr>
          <p:cNvGrpSpPr/>
          <p:nvPr/>
        </p:nvGrpSpPr>
        <p:grpSpPr>
          <a:xfrm>
            <a:off x="6964319" y="306601"/>
            <a:ext cx="1962150" cy="1077220"/>
            <a:chOff x="19050" y="95248"/>
            <a:chExt cx="1962150" cy="10772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915CFC-9627-471E-AD48-8B93BD1AFB2A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BFA4D9-551D-47F4-8254-68A307D70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BB287F9-9E61-4733-8ABE-D7D4AB959583}"/>
              </a:ext>
            </a:extLst>
          </p:cNvPr>
          <p:cNvSpPr/>
          <p:nvPr/>
        </p:nvSpPr>
        <p:spPr>
          <a:xfrm>
            <a:off x="-14515" y="6008474"/>
            <a:ext cx="9173030" cy="542925"/>
          </a:xfrm>
          <a:prstGeom prst="rect">
            <a:avLst/>
          </a:prstGeom>
          <a:solidFill>
            <a:srgbClr val="D6DB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Luxury Suite</a:t>
            </a:r>
          </a:p>
        </p:txBody>
      </p:sp>
    </p:spTree>
    <p:extLst>
      <p:ext uri="{BB962C8B-B14F-4D97-AF65-F5344CB8AC3E}">
        <p14:creationId xmlns:p14="http://schemas.microsoft.com/office/powerpoint/2010/main" val="7341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C8E31-06F3-41AF-A812-DEDF8E224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298FB10-CDDD-43DF-8667-F9CCB9401FBE}"/>
              </a:ext>
            </a:extLst>
          </p:cNvPr>
          <p:cNvGrpSpPr/>
          <p:nvPr/>
        </p:nvGrpSpPr>
        <p:grpSpPr>
          <a:xfrm>
            <a:off x="130262" y="210065"/>
            <a:ext cx="1962150" cy="1077220"/>
            <a:chOff x="19050" y="95248"/>
            <a:chExt cx="1962150" cy="10772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9BC0A1-F84D-42B9-9D09-907606D31F13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135912-D39F-408B-B32E-867B0E52F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E435AA7-28D4-45F8-8C5F-566D9E912A9D}"/>
              </a:ext>
            </a:extLst>
          </p:cNvPr>
          <p:cNvSpPr/>
          <p:nvPr/>
        </p:nvSpPr>
        <p:spPr>
          <a:xfrm>
            <a:off x="-14515" y="6008474"/>
            <a:ext cx="9173030" cy="542925"/>
          </a:xfrm>
          <a:prstGeom prst="rect">
            <a:avLst/>
          </a:prstGeom>
          <a:solidFill>
            <a:srgbClr val="D6DB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Luxury Suite</a:t>
            </a:r>
          </a:p>
        </p:txBody>
      </p:sp>
    </p:spTree>
    <p:extLst>
      <p:ext uri="{BB962C8B-B14F-4D97-AF65-F5344CB8AC3E}">
        <p14:creationId xmlns:p14="http://schemas.microsoft.com/office/powerpoint/2010/main" val="35723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C8E31-06F3-41AF-A812-DEDF8E2240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298FB10-CDDD-43DF-8667-F9CCB9401FBE}"/>
              </a:ext>
            </a:extLst>
          </p:cNvPr>
          <p:cNvGrpSpPr/>
          <p:nvPr/>
        </p:nvGrpSpPr>
        <p:grpSpPr>
          <a:xfrm>
            <a:off x="278542" y="194102"/>
            <a:ext cx="1962150" cy="1077220"/>
            <a:chOff x="19050" y="95248"/>
            <a:chExt cx="1962150" cy="10772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9BC0A1-F84D-42B9-9D09-907606D31F13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135912-D39F-408B-B32E-867B0E52F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D82D2B5-D453-4932-9E5B-3F3249D4CBEB}"/>
              </a:ext>
            </a:extLst>
          </p:cNvPr>
          <p:cNvSpPr/>
          <p:nvPr/>
        </p:nvSpPr>
        <p:spPr>
          <a:xfrm>
            <a:off x="-14515" y="6008474"/>
            <a:ext cx="9173030" cy="542925"/>
          </a:xfrm>
          <a:prstGeom prst="rect">
            <a:avLst/>
          </a:prstGeom>
          <a:solidFill>
            <a:srgbClr val="D6DB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Luxury Suite</a:t>
            </a:r>
          </a:p>
        </p:txBody>
      </p:sp>
    </p:spTree>
    <p:extLst>
      <p:ext uri="{BB962C8B-B14F-4D97-AF65-F5344CB8AC3E}">
        <p14:creationId xmlns:p14="http://schemas.microsoft.com/office/powerpoint/2010/main" val="3130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C8E31-06F3-41AF-A812-DEDF8E224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24951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298FB10-CDDD-43DF-8667-F9CCB9401FBE}"/>
              </a:ext>
            </a:extLst>
          </p:cNvPr>
          <p:cNvGrpSpPr/>
          <p:nvPr/>
        </p:nvGrpSpPr>
        <p:grpSpPr>
          <a:xfrm>
            <a:off x="204401" y="181745"/>
            <a:ext cx="1962150" cy="1077220"/>
            <a:chOff x="19050" y="95248"/>
            <a:chExt cx="1962150" cy="10772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9BC0A1-F84D-42B9-9D09-907606D31F13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135912-D39F-408B-B32E-867B0E52F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A3003CF-6811-44AF-BE25-211D926ED8E5}"/>
              </a:ext>
            </a:extLst>
          </p:cNvPr>
          <p:cNvSpPr/>
          <p:nvPr/>
        </p:nvSpPr>
        <p:spPr>
          <a:xfrm>
            <a:off x="-14515" y="6008474"/>
            <a:ext cx="9173030" cy="542925"/>
          </a:xfrm>
          <a:prstGeom prst="rect">
            <a:avLst/>
          </a:prstGeom>
          <a:solidFill>
            <a:srgbClr val="D6DB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Deluxe Room</a:t>
            </a:r>
          </a:p>
        </p:txBody>
      </p:sp>
    </p:spTree>
    <p:extLst>
      <p:ext uri="{BB962C8B-B14F-4D97-AF65-F5344CB8AC3E}">
        <p14:creationId xmlns:p14="http://schemas.microsoft.com/office/powerpoint/2010/main" val="41445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0914B-CC6E-4533-8A97-B0BAAE56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9143981" cy="68435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847E6D-B48E-4506-8B52-7E353A622BD8}"/>
              </a:ext>
            </a:extLst>
          </p:cNvPr>
          <p:cNvGrpSpPr/>
          <p:nvPr/>
        </p:nvGrpSpPr>
        <p:grpSpPr>
          <a:xfrm>
            <a:off x="167331" y="169388"/>
            <a:ext cx="1962150" cy="1077220"/>
            <a:chOff x="19050" y="95248"/>
            <a:chExt cx="1962150" cy="1077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7C63C7-7A58-4D0E-B8A6-416235E983E5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3B1EF3-A748-4426-B335-225E76389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1AB763C-A163-4A8A-82BC-D5251AE0514B}"/>
              </a:ext>
            </a:extLst>
          </p:cNvPr>
          <p:cNvSpPr/>
          <p:nvPr/>
        </p:nvSpPr>
        <p:spPr>
          <a:xfrm>
            <a:off x="5302154" y="5942868"/>
            <a:ext cx="368082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-Medium" panose="02000603020000020003" pitchFamily="2" charset="0"/>
                <a:cs typeface="Arial" panose="020B0604020202020204" pitchFamily="34" charset="0"/>
              </a:rPr>
              <a:t>Village Walk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-Medium" panose="020006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in a rocky area&#10;&#10;Description automatically generated">
            <a:extLst>
              <a:ext uri="{FF2B5EF4-FFF2-40B4-BE49-F238E27FC236}">
                <a16:creationId xmlns:a16="http://schemas.microsoft.com/office/drawing/2014/main" id="{28681163-A4E0-A24E-A985-239356508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55" y="0"/>
            <a:ext cx="10287001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A60BBE3-ABB1-B144-ABA4-D47F06CA8E99}"/>
              </a:ext>
            </a:extLst>
          </p:cNvPr>
          <p:cNvGrpSpPr/>
          <p:nvPr/>
        </p:nvGrpSpPr>
        <p:grpSpPr>
          <a:xfrm>
            <a:off x="6926477" y="5606362"/>
            <a:ext cx="1962150" cy="1077220"/>
            <a:chOff x="19050" y="95248"/>
            <a:chExt cx="1962150" cy="10772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B48846-8637-B84D-9B5A-F5C53E80344A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63FDE5-21E2-CB43-B456-E8F508DC6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12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0914B-CC6E-4533-8A97-B0BAAE56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315451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847E6D-B48E-4506-8B52-7E353A622BD8}"/>
              </a:ext>
            </a:extLst>
          </p:cNvPr>
          <p:cNvGrpSpPr/>
          <p:nvPr/>
        </p:nvGrpSpPr>
        <p:grpSpPr>
          <a:xfrm>
            <a:off x="204401" y="268243"/>
            <a:ext cx="1962150" cy="1077220"/>
            <a:chOff x="19050" y="95248"/>
            <a:chExt cx="1962150" cy="1077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7C63C7-7A58-4D0E-B8A6-416235E983E5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3B1EF3-A748-4426-B335-225E76389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1AB763C-A163-4A8A-82BC-D5251AE0514B}"/>
              </a:ext>
            </a:extLst>
          </p:cNvPr>
          <p:cNvSpPr/>
          <p:nvPr/>
        </p:nvSpPr>
        <p:spPr>
          <a:xfrm>
            <a:off x="5289454" y="5819758"/>
            <a:ext cx="368082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-Medium" panose="02000603020000020003" pitchFamily="2" charset="0"/>
                <a:cs typeface="Arial" panose="020B0604020202020204" pitchFamily="34" charset="0"/>
              </a:rPr>
              <a:t>Farm visit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-Medium" panose="020006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404D5-8F54-408E-8B3E-6D928F12C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69380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31CC19-3119-4E74-9EBA-B1821BFA2CF7}"/>
              </a:ext>
            </a:extLst>
          </p:cNvPr>
          <p:cNvGrpSpPr/>
          <p:nvPr/>
        </p:nvGrpSpPr>
        <p:grpSpPr>
          <a:xfrm>
            <a:off x="19050" y="95248"/>
            <a:ext cx="1962150" cy="1077220"/>
            <a:chOff x="19050" y="95248"/>
            <a:chExt cx="1962150" cy="10772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915CFC-9627-471E-AD48-8B93BD1AFB2A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BFA4D9-551D-47F4-8254-68A307D70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E0BDFF2-EEBB-4C68-9848-D1896D194052}"/>
              </a:ext>
            </a:extLst>
          </p:cNvPr>
          <p:cNvSpPr/>
          <p:nvPr/>
        </p:nvSpPr>
        <p:spPr>
          <a:xfrm>
            <a:off x="5289454" y="5819758"/>
            <a:ext cx="368082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schemeClr val="bg1"/>
                </a:solidFill>
                <a:latin typeface="Avenir-Medium" panose="02000603020000020003" pitchFamily="2" charset="0"/>
                <a:cs typeface="Arial" panose="020B0604020202020204" pitchFamily="34" charset="0"/>
              </a:rPr>
              <a:t>Lakeside Picnics </a:t>
            </a:r>
            <a:endParaRPr lang="en-US" sz="2400" dirty="0">
              <a:latin typeface="Avenir-Medium" panose="020006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0914B-CC6E-4533-8A97-B0BAAE56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847E6D-B48E-4506-8B52-7E353A622BD8}"/>
              </a:ext>
            </a:extLst>
          </p:cNvPr>
          <p:cNvGrpSpPr/>
          <p:nvPr/>
        </p:nvGrpSpPr>
        <p:grpSpPr>
          <a:xfrm>
            <a:off x="179688" y="194102"/>
            <a:ext cx="1962150" cy="1077220"/>
            <a:chOff x="19050" y="95248"/>
            <a:chExt cx="1962150" cy="1077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7C63C7-7A58-4D0E-B8A6-416235E983E5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3B1EF3-A748-4426-B335-225E76389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1AB763C-A163-4A8A-82BC-D5251AE0514B}"/>
              </a:ext>
            </a:extLst>
          </p:cNvPr>
          <p:cNvSpPr/>
          <p:nvPr/>
        </p:nvSpPr>
        <p:spPr>
          <a:xfrm>
            <a:off x="3225802" y="5819758"/>
            <a:ext cx="57444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-Medium" panose="02000603020000020003" pitchFamily="2" charset="0"/>
                <a:cs typeface="Arial" panose="020B0604020202020204" pitchFamily="34" charset="0"/>
              </a:rPr>
              <a:t>Yoga on Fort ramparts</a:t>
            </a:r>
          </a:p>
        </p:txBody>
      </p:sp>
    </p:spTree>
    <p:extLst>
      <p:ext uri="{BB962C8B-B14F-4D97-AF65-F5344CB8AC3E}">
        <p14:creationId xmlns:p14="http://schemas.microsoft.com/office/powerpoint/2010/main" val="253181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0914B-CC6E-4533-8A97-B0BAAE56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847E6D-B48E-4506-8B52-7E353A622BD8}"/>
              </a:ext>
            </a:extLst>
          </p:cNvPr>
          <p:cNvGrpSpPr/>
          <p:nvPr/>
        </p:nvGrpSpPr>
        <p:grpSpPr>
          <a:xfrm>
            <a:off x="179688" y="231172"/>
            <a:ext cx="1962150" cy="1077220"/>
            <a:chOff x="19050" y="95248"/>
            <a:chExt cx="1962150" cy="1077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7C63C7-7A58-4D0E-B8A6-416235E983E5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3B1EF3-A748-4426-B335-225E76389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1AB763C-A163-4A8A-82BC-D5251AE0514B}"/>
              </a:ext>
            </a:extLst>
          </p:cNvPr>
          <p:cNvSpPr/>
          <p:nvPr/>
        </p:nvSpPr>
        <p:spPr>
          <a:xfrm>
            <a:off x="3225802" y="5819758"/>
            <a:ext cx="57444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-Medium" panose="02000603020000020003" pitchFamily="2" charset="0"/>
                <a:cs typeface="Arial" panose="020B0604020202020204" pitchFamily="34" charset="0"/>
              </a:rPr>
              <a:t>Yoga by the Lake </a:t>
            </a:r>
          </a:p>
        </p:txBody>
      </p:sp>
    </p:spTree>
    <p:extLst>
      <p:ext uri="{BB962C8B-B14F-4D97-AF65-F5344CB8AC3E}">
        <p14:creationId xmlns:p14="http://schemas.microsoft.com/office/powerpoint/2010/main" val="754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5713AEB-B67F-4273-A4EC-14A46C6FC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988"/>
            <a:ext cx="9144000" cy="6923987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F3D394-380E-48DF-ADFE-8BC0DA7B2744}"/>
              </a:ext>
            </a:extLst>
          </p:cNvPr>
          <p:cNvGrpSpPr/>
          <p:nvPr/>
        </p:nvGrpSpPr>
        <p:grpSpPr>
          <a:xfrm>
            <a:off x="6842554" y="190971"/>
            <a:ext cx="1962150" cy="1077220"/>
            <a:chOff x="19050" y="95248"/>
            <a:chExt cx="1962150" cy="10772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C67949-8D51-4A82-B562-CECDF391C6CD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282312-7471-4126-8604-AB3B95EA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18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0914B-CC6E-4533-8A97-B0BAAE56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847E6D-B48E-4506-8B52-7E353A622BD8}"/>
              </a:ext>
            </a:extLst>
          </p:cNvPr>
          <p:cNvGrpSpPr/>
          <p:nvPr/>
        </p:nvGrpSpPr>
        <p:grpSpPr>
          <a:xfrm>
            <a:off x="253829" y="317669"/>
            <a:ext cx="1962150" cy="1077220"/>
            <a:chOff x="19050" y="95248"/>
            <a:chExt cx="1962150" cy="1077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7C63C7-7A58-4D0E-B8A6-416235E983E5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3B1EF3-A748-4426-B335-225E76389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1AB763C-A163-4A8A-82BC-D5251AE0514B}"/>
              </a:ext>
            </a:extLst>
          </p:cNvPr>
          <p:cNvSpPr/>
          <p:nvPr/>
        </p:nvSpPr>
        <p:spPr>
          <a:xfrm>
            <a:off x="5289454" y="5819758"/>
            <a:ext cx="3680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-Medium" panose="02000603020000020003" pitchFamily="2" charset="0"/>
                <a:cs typeface="Arial" panose="020B0604020202020204" pitchFamily="34" charset="0"/>
              </a:rPr>
              <a:t>Night Safari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-Medium" panose="020006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1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144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0412C3-08AC-8540-9B02-3AA3A24A3932}"/>
              </a:ext>
            </a:extLst>
          </p:cNvPr>
          <p:cNvSpPr txBox="1"/>
          <p:nvPr/>
        </p:nvSpPr>
        <p:spPr>
          <a:xfrm>
            <a:off x="1200150" y="4269282"/>
            <a:ext cx="6743700" cy="1264762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dirty="0">
              <a:solidFill>
                <a:srgbClr val="40404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3F13F90-8221-F743-933C-1019BE01D4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1304625"/>
            <a:ext cx="2777636" cy="223506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86D9C-AAE7-4544-8C34-13550CA62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" name="Content Placeholder 4" descr="A group of people in a boat on a body of water&#10;&#10;Description automatically generated">
            <a:extLst>
              <a:ext uri="{FF2B5EF4-FFF2-40B4-BE49-F238E27FC236}">
                <a16:creationId xmlns:a16="http://schemas.microsoft.com/office/drawing/2014/main" id="{B871CA4D-8BDE-448C-857A-2F891CB8BDD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7893" r="8068" b="766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910324-0A93-4380-BA74-3722A12824D9}"/>
              </a:ext>
            </a:extLst>
          </p:cNvPr>
          <p:cNvSpPr/>
          <p:nvPr/>
        </p:nvSpPr>
        <p:spPr>
          <a:xfrm>
            <a:off x="5715355" y="5992297"/>
            <a:ext cx="2831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-Medium" panose="02000603020000020003" pitchFamily="2" charset="0"/>
                <a:cs typeface="Arial" panose="020B0604020202020204" pitchFamily="34" charset="0"/>
              </a:rPr>
              <a:t>Boating on Lake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-Medium" panose="02000603020000020003" pitchFamily="2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1B6C2F-01F5-44C3-B1D3-C72A903853B3}"/>
              </a:ext>
            </a:extLst>
          </p:cNvPr>
          <p:cNvGrpSpPr/>
          <p:nvPr/>
        </p:nvGrpSpPr>
        <p:grpSpPr>
          <a:xfrm>
            <a:off x="253829" y="317669"/>
            <a:ext cx="1962150" cy="1077220"/>
            <a:chOff x="19050" y="95248"/>
            <a:chExt cx="1962150" cy="10772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436287-BAFF-4594-BCD5-85B2C61B04F3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8C6CC1F-FD9A-41D8-AD3F-9CD881E0F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34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458D21-C0B7-A44F-8DA8-4A1858A34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765" y="0"/>
            <a:ext cx="2092960" cy="168278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385BA9-0E6C-4F46-A25C-36F883D29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F0D056D8-787C-4691-AA10-A73A2AB7F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t="8356" r="14610" b="8408"/>
          <a:stretch/>
        </p:blipFill>
        <p:spPr>
          <a:xfrm>
            <a:off x="-60356" y="0"/>
            <a:ext cx="9204356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81702D-E4BD-41FF-839C-AB603854CC9D}"/>
              </a:ext>
            </a:extLst>
          </p:cNvPr>
          <p:cNvGrpSpPr/>
          <p:nvPr/>
        </p:nvGrpSpPr>
        <p:grpSpPr>
          <a:xfrm>
            <a:off x="253829" y="317669"/>
            <a:ext cx="1962150" cy="1077220"/>
            <a:chOff x="19050" y="95248"/>
            <a:chExt cx="1962150" cy="10772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DCE45A-900B-4D2D-B0BB-03C9C95EBCA4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BAA4D6-C0C0-4404-BB03-FAFA4D81A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78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6D9354-BE91-4D57-AB57-55E8B4F9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201" y="178609"/>
            <a:ext cx="6502399" cy="1325563"/>
          </a:xfrm>
        </p:spPr>
        <p:txBody>
          <a:bodyPr>
            <a:normAutofit/>
          </a:bodyPr>
          <a:lstStyle/>
          <a:p>
            <a:r>
              <a:rPr lang="en-IN" sz="32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Fact File for </a:t>
            </a:r>
            <a:r>
              <a:rPr lang="en-IN" sz="3200" b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Ramathra</a:t>
            </a:r>
            <a:r>
              <a:rPr lang="en-IN" sz="32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Fort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2D36-5394-4871-BC28-F972ECD79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832" y="1149941"/>
            <a:ext cx="7503965" cy="5325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IN" sz="20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N" sz="2000" b="1" dirty="0">
                <a:cs typeface="Arial" panose="020B0604020202020204" pitchFamily="34" charset="0"/>
              </a:rPr>
              <a:t>Hotel concept</a:t>
            </a:r>
            <a:r>
              <a:rPr lang="en-IN" sz="2000" dirty="0">
                <a:cs typeface="Arial" panose="020B0604020202020204" pitchFamily="34" charset="0"/>
              </a:rPr>
              <a:t>: Heritage Fort</a:t>
            </a:r>
          </a:p>
          <a:p>
            <a:pPr marL="0" indent="0">
              <a:buNone/>
            </a:pPr>
            <a:r>
              <a:rPr lang="en-IN" sz="2000" b="1" dirty="0">
                <a:cs typeface="Arial" panose="020B0604020202020204" pitchFamily="34" charset="0"/>
              </a:rPr>
              <a:t>No. of Tents  / Suites </a:t>
            </a:r>
            <a:r>
              <a:rPr lang="en-IN" sz="2000" dirty="0">
                <a:cs typeface="Arial" panose="020B0604020202020204" pitchFamily="34" charset="0"/>
              </a:rPr>
              <a:t>: 12 ( 6 Tents and 6 Suites ) </a:t>
            </a:r>
          </a:p>
          <a:p>
            <a:pPr marL="0" indent="0">
              <a:buNone/>
            </a:pPr>
            <a:r>
              <a:rPr lang="en-IN" sz="2000" b="1" dirty="0">
                <a:cs typeface="Arial" panose="020B0604020202020204" pitchFamily="34" charset="0"/>
              </a:rPr>
              <a:t>Access </a:t>
            </a:r>
            <a:r>
              <a:rPr lang="en-IN" sz="2000" dirty="0">
                <a:cs typeface="Arial" panose="020B0604020202020204" pitchFamily="34" charset="0"/>
              </a:rPr>
              <a:t>: Jaipur: 160 Kms / Agra : 205 Kms  / Ranthambhore : 80 Kms </a:t>
            </a:r>
          </a:p>
          <a:p>
            <a:pPr marL="0" indent="0">
              <a:buNone/>
            </a:pPr>
            <a:r>
              <a:rPr lang="en-IN" sz="2000" b="1" dirty="0">
                <a:cs typeface="Arial" panose="020B0604020202020204" pitchFamily="34" charset="0"/>
              </a:rPr>
              <a:t>Activities </a:t>
            </a:r>
            <a:r>
              <a:rPr lang="en-IN" sz="2000" dirty="0">
                <a:cs typeface="Arial" panose="020B0604020202020204" pitchFamily="34" charset="0"/>
              </a:rPr>
              <a:t>:</a:t>
            </a:r>
          </a:p>
          <a:p>
            <a:r>
              <a:rPr lang="en-IN" sz="2000" dirty="0">
                <a:cs typeface="Arial" panose="020B0604020202020204" pitchFamily="34" charset="0"/>
              </a:rPr>
              <a:t>Ramathra Village Trail </a:t>
            </a:r>
          </a:p>
          <a:p>
            <a:r>
              <a:rPr lang="en-IN" sz="2000" dirty="0">
                <a:cs typeface="Arial" panose="020B0604020202020204" pitchFamily="34" charset="0"/>
              </a:rPr>
              <a:t>Bird Watching by the </a:t>
            </a:r>
            <a:r>
              <a:rPr lang="en-IN" sz="2000" dirty="0" err="1">
                <a:cs typeface="Arial" panose="020B0604020202020204" pitchFamily="34" charset="0"/>
              </a:rPr>
              <a:t>Kalisil</a:t>
            </a:r>
            <a:r>
              <a:rPr lang="en-IN" sz="2000" dirty="0">
                <a:cs typeface="Arial" panose="020B0604020202020204" pitchFamily="34" charset="0"/>
              </a:rPr>
              <a:t> Lake </a:t>
            </a:r>
          </a:p>
          <a:p>
            <a:r>
              <a:rPr lang="en-IN" sz="2000" dirty="0">
                <a:cs typeface="Arial" panose="020B0604020202020204" pitchFamily="34" charset="0"/>
              </a:rPr>
              <a:t>Wilderness drive &amp; Night safaris </a:t>
            </a:r>
          </a:p>
          <a:p>
            <a:r>
              <a:rPr lang="en-IN" sz="2000" dirty="0">
                <a:cs typeface="Arial" panose="020B0604020202020204" pitchFamily="34" charset="0"/>
              </a:rPr>
              <a:t>Walking trails to Dang plateau </a:t>
            </a:r>
          </a:p>
          <a:p>
            <a:r>
              <a:rPr lang="en-IN" sz="2000" dirty="0">
                <a:cs typeface="Arial" panose="020B0604020202020204" pitchFamily="34" charset="0"/>
              </a:rPr>
              <a:t>Tea on the Farm </a:t>
            </a:r>
          </a:p>
          <a:p>
            <a:r>
              <a:rPr lang="en-IN" sz="2000" dirty="0">
                <a:cs typeface="Arial" panose="020B0604020202020204" pitchFamily="34" charset="0"/>
              </a:rPr>
              <a:t>Yoga on the Ramparts </a:t>
            </a:r>
          </a:p>
          <a:p>
            <a:pPr marL="457200" lvl="1" indent="0">
              <a:buNone/>
            </a:pPr>
            <a:endParaRPr lang="en-IN" sz="2000" dirty="0">
              <a:cs typeface="Arial" panose="020B0604020202020204" pitchFamily="34" charset="0"/>
            </a:endParaRPr>
          </a:p>
          <a:p>
            <a:pPr lvl="1"/>
            <a:endParaRPr lang="en-IN" sz="2000" dirty="0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CD086-6D3C-4C54-A777-A2277BC8B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041" y="-1"/>
            <a:ext cx="2092960" cy="16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A306E5F-8029-4507-9F4C-8E4FAA07161C}"/>
              </a:ext>
            </a:extLst>
          </p:cNvPr>
          <p:cNvGrpSpPr/>
          <p:nvPr/>
        </p:nvGrpSpPr>
        <p:grpSpPr>
          <a:xfrm>
            <a:off x="2345215" y="3620184"/>
            <a:ext cx="4579972" cy="2044800"/>
            <a:chOff x="2248886" y="4338632"/>
            <a:chExt cx="4579972" cy="20448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317532-9887-4CE1-B816-FE822AF98DB3}"/>
                </a:ext>
              </a:extLst>
            </p:cNvPr>
            <p:cNvSpPr txBox="1"/>
            <p:nvPr/>
          </p:nvSpPr>
          <p:spPr>
            <a:xfrm>
              <a:off x="2248886" y="4338632"/>
              <a:ext cx="45799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sz="48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Conscious Luxury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73CCDBE-2236-4719-9D11-F885A3499A18}"/>
                </a:ext>
              </a:extLst>
            </p:cNvPr>
            <p:cNvGrpSpPr/>
            <p:nvPr/>
          </p:nvGrpSpPr>
          <p:grpSpPr>
            <a:xfrm>
              <a:off x="3061637" y="5779228"/>
              <a:ext cx="2883958" cy="604204"/>
              <a:chOff x="4338901" y="5477376"/>
              <a:chExt cx="2883958" cy="60420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1F99993-3B4E-4B6A-B764-C2678D26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16134" y="5497726"/>
                <a:ext cx="562344" cy="583854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clipart&#10;&#10;Description generated with very high confidence">
                <a:extLst>
                  <a:ext uri="{FF2B5EF4-FFF2-40B4-BE49-F238E27FC236}">
                    <a16:creationId xmlns:a16="http://schemas.microsoft.com/office/drawing/2014/main" id="{62009DDD-2B70-4962-B995-649921E59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60515" y="5477376"/>
                <a:ext cx="562344" cy="583854"/>
              </a:xfrm>
              <a:prstGeom prst="rect">
                <a:avLst/>
              </a:prstGeom>
            </p:spPr>
          </p:pic>
          <p:pic>
            <p:nvPicPr>
              <p:cNvPr id="16" name="Picture 15" descr="A close up of a sign&#10;&#10;Description generated with very high confidence">
                <a:extLst>
                  <a:ext uri="{FF2B5EF4-FFF2-40B4-BE49-F238E27FC236}">
                    <a16:creationId xmlns:a16="http://schemas.microsoft.com/office/drawing/2014/main" id="{87A36B70-29F2-4681-A096-8A59EF99C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901" y="5496083"/>
                <a:ext cx="562344" cy="583854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lipart&#10;&#10;Description generated with very high confidence">
                <a:extLst>
                  <a:ext uri="{FF2B5EF4-FFF2-40B4-BE49-F238E27FC236}">
                    <a16:creationId xmlns:a16="http://schemas.microsoft.com/office/drawing/2014/main" id="{CB5870BE-545E-4051-B9F8-422B917F2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2772" y="5497726"/>
                <a:ext cx="562344" cy="583854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23FABC-BB48-411C-9B3E-79BCA276A37A}"/>
              </a:ext>
            </a:extLst>
          </p:cNvPr>
          <p:cNvGrpSpPr/>
          <p:nvPr/>
        </p:nvGrpSpPr>
        <p:grpSpPr>
          <a:xfrm>
            <a:off x="2570205" y="1193017"/>
            <a:ext cx="4094561" cy="2588149"/>
            <a:chOff x="19050" y="-53761"/>
            <a:chExt cx="1940842" cy="12262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7CBB7C-E4D4-41A0-912D-144E2C5BA342}"/>
                </a:ext>
              </a:extLst>
            </p:cNvPr>
            <p:cNvSpPr/>
            <p:nvPr/>
          </p:nvSpPr>
          <p:spPr>
            <a:xfrm>
              <a:off x="35842" y="-53761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4854EB-434F-4AC8-B169-A51F01897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87328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2FB9D6-7E2C-45B7-BC5A-5864AE6C0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F3D394-380E-48DF-ADFE-8BC0DA7B2744}"/>
              </a:ext>
            </a:extLst>
          </p:cNvPr>
          <p:cNvGrpSpPr/>
          <p:nvPr/>
        </p:nvGrpSpPr>
        <p:grpSpPr>
          <a:xfrm>
            <a:off x="6735463" y="198476"/>
            <a:ext cx="1962150" cy="1077220"/>
            <a:chOff x="19050" y="95248"/>
            <a:chExt cx="1962150" cy="10772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C67949-8D51-4A82-B562-CECDF391C6CD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282312-7471-4126-8604-AB3B95EA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87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2" descr="A close up of a hill&#10;&#10;Description automatically generated">
            <a:extLst>
              <a:ext uri="{FF2B5EF4-FFF2-40B4-BE49-F238E27FC236}">
                <a16:creationId xmlns:a16="http://schemas.microsoft.com/office/drawing/2014/main" id="{7F774045-3E79-4BE7-B1E2-96523C4C3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7999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F3D394-380E-48DF-ADFE-8BC0DA7B2744}"/>
              </a:ext>
            </a:extLst>
          </p:cNvPr>
          <p:cNvGrpSpPr/>
          <p:nvPr/>
        </p:nvGrpSpPr>
        <p:grpSpPr>
          <a:xfrm>
            <a:off x="415496" y="280602"/>
            <a:ext cx="1924050" cy="1077219"/>
            <a:chOff x="57150" y="95250"/>
            <a:chExt cx="1924050" cy="10772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C67949-8D51-4A82-B562-CECDF391C6CD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282312-7471-4126-8604-AB3B95EA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527" y="95250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8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nature, grass&#10;&#10;Description automatically generated">
            <a:extLst>
              <a:ext uri="{FF2B5EF4-FFF2-40B4-BE49-F238E27FC236}">
                <a16:creationId xmlns:a16="http://schemas.microsoft.com/office/drawing/2014/main" id="{38B8B342-23F4-4A16-8649-4D562F730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7084" r="4959" b="7500"/>
          <a:stretch/>
        </p:blipFill>
        <p:spPr>
          <a:xfrm>
            <a:off x="-1" y="0"/>
            <a:ext cx="9136489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B504CF2-7F2F-904E-8ED5-E655B269D9CB}"/>
              </a:ext>
            </a:extLst>
          </p:cNvPr>
          <p:cNvGrpSpPr/>
          <p:nvPr/>
        </p:nvGrpSpPr>
        <p:grpSpPr>
          <a:xfrm>
            <a:off x="7038203" y="154973"/>
            <a:ext cx="1924050" cy="1077219"/>
            <a:chOff x="57150" y="95250"/>
            <a:chExt cx="1924050" cy="10772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7B91CD-76D7-F549-B63E-9DFD1F487E66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BC838F-F09C-AC40-9A9E-E596528DF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527" y="95250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98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ble topped with a blue umbrella&#10;&#10;Description automatically generated">
            <a:extLst>
              <a:ext uri="{FF2B5EF4-FFF2-40B4-BE49-F238E27FC236}">
                <a16:creationId xmlns:a16="http://schemas.microsoft.com/office/drawing/2014/main" id="{663DB4FF-2B06-4ED4-905A-A60FF032B73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 t="7786" r="5187" b="7796"/>
          <a:stretch/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C1C12D-E25F-4AAD-8D40-3B523199F05C}"/>
              </a:ext>
            </a:extLst>
          </p:cNvPr>
          <p:cNvGrpSpPr/>
          <p:nvPr/>
        </p:nvGrpSpPr>
        <p:grpSpPr>
          <a:xfrm>
            <a:off x="6970240" y="156004"/>
            <a:ext cx="1924050" cy="1077219"/>
            <a:chOff x="57150" y="95250"/>
            <a:chExt cx="1924050" cy="10772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CE115C-50B9-43C0-AE16-123482441E45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082DC1-A4B4-4C83-A0E9-50CBC11F1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50" y="95250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0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530A6B-7621-4F1A-917B-F14887A176D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F3D394-380E-48DF-ADFE-8BC0DA7B2744}"/>
              </a:ext>
            </a:extLst>
          </p:cNvPr>
          <p:cNvGrpSpPr/>
          <p:nvPr/>
        </p:nvGrpSpPr>
        <p:grpSpPr>
          <a:xfrm>
            <a:off x="7027390" y="222679"/>
            <a:ext cx="1924050" cy="1077219"/>
            <a:chOff x="57150" y="95250"/>
            <a:chExt cx="1924050" cy="10772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C67949-8D51-4A82-B562-CECDF391C6CD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282312-7471-4126-8604-AB3B95EA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50" y="95250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14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C8E31-06F3-41AF-A812-DEDF8E224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298FB10-CDDD-43DF-8667-F9CCB9401FBE}"/>
              </a:ext>
            </a:extLst>
          </p:cNvPr>
          <p:cNvGrpSpPr/>
          <p:nvPr/>
        </p:nvGrpSpPr>
        <p:grpSpPr>
          <a:xfrm>
            <a:off x="142617" y="181745"/>
            <a:ext cx="1962150" cy="1077220"/>
            <a:chOff x="19050" y="95248"/>
            <a:chExt cx="1962150" cy="10772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9BC0A1-F84D-42B9-9D09-907606D31F13}"/>
                </a:ext>
              </a:extLst>
            </p:cNvPr>
            <p:cNvSpPr/>
            <p:nvPr/>
          </p:nvSpPr>
          <p:spPr>
            <a:xfrm>
              <a:off x="57150" y="95250"/>
              <a:ext cx="1924050" cy="107721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135912-D39F-408B-B32E-867B0E52F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0" y="95248"/>
              <a:ext cx="1876673" cy="107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21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178</Words>
  <Application>Microsoft Office PowerPoint</Application>
  <PresentationFormat>On-screen Show (4:3)</PresentationFormat>
  <Paragraphs>39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Avenir-Medium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 File for Ramathra Fort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Sunil Yohannan</dc:creator>
  <cp:lastModifiedBy>Sunil Yohannan</cp:lastModifiedBy>
  <cp:revision>13</cp:revision>
  <dcterms:created xsi:type="dcterms:W3CDTF">2019-07-30T09:17:52Z</dcterms:created>
  <dcterms:modified xsi:type="dcterms:W3CDTF">2019-07-30T09:34:52Z</dcterms:modified>
</cp:coreProperties>
</file>